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</p:sldMasterIdLst>
  <p:notesMasterIdLst>
    <p:notesMasterId r:id="rId16"/>
  </p:notesMasterIdLst>
  <p:sldIdLst>
    <p:sldId id="256" r:id="rId3"/>
    <p:sldId id="271" r:id="rId4"/>
    <p:sldId id="258" r:id="rId5"/>
    <p:sldId id="270" r:id="rId6"/>
    <p:sldId id="259" r:id="rId7"/>
    <p:sldId id="260" r:id="rId8"/>
    <p:sldId id="261" r:id="rId9"/>
    <p:sldId id="262" r:id="rId10"/>
    <p:sldId id="263" r:id="rId11"/>
    <p:sldId id="268" r:id="rId12"/>
    <p:sldId id="269" r:id="rId13"/>
    <p:sldId id="264" r:id="rId14"/>
    <p:sldId id="265" r:id="rId15"/>
  </p:sldIdLst>
  <p:sldSz cx="12192000" cy="6858000"/>
  <p:notesSz cx="6858000" cy="12192000"/>
  <p:embeddedFontLst>
    <p:embeddedFont>
      <p:font typeface="Bookman Old Style" panose="02050604050505020204" pitchFamily="18" charset="0"/>
      <p:regular r:id="rId17"/>
      <p:bold r:id="rId18"/>
      <p:italic r:id="rId19"/>
      <p:boldItalic r:id="rId20"/>
    </p:embeddedFont>
    <p:embeddedFont>
      <p:font typeface="Franklin Gothic Book" panose="020B0503020102020204" pitchFamily="34" charset="0"/>
      <p:regular r:id="rId21"/>
      <p: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D629E-73C4-4E44-9F1F-23749FCEA80D}" v="6" dt="2025-09-02T19:29:13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rett Williams" userId="dcb31982-61bc-4a5a-b393-8e383bb3672e" providerId="ADAL" clId="{7E4DA3BC-35E4-42A8-A88E-41AED466FC3E}"/>
    <pc:docChg chg="custSel modSld">
      <pc:chgData name="Garrett Williams" userId="dcb31982-61bc-4a5a-b393-8e383bb3672e" providerId="ADAL" clId="{7E4DA3BC-35E4-42A8-A88E-41AED466FC3E}" dt="2025-02-04T18:47:45.182" v="79" actId="20577"/>
      <pc:docMkLst>
        <pc:docMk/>
      </pc:docMkLst>
      <pc:sldChg chg="modSp mod">
        <pc:chgData name="Garrett Williams" userId="dcb31982-61bc-4a5a-b393-8e383bb3672e" providerId="ADAL" clId="{7E4DA3BC-35E4-42A8-A88E-41AED466FC3E}" dt="2025-02-04T18:45:56.483" v="49" actId="20577"/>
        <pc:sldMkLst>
          <pc:docMk/>
          <pc:sldMk cId="0" sldId="259"/>
        </pc:sldMkLst>
      </pc:sldChg>
      <pc:sldChg chg="delSp modSp mod">
        <pc:chgData name="Garrett Williams" userId="dcb31982-61bc-4a5a-b393-8e383bb3672e" providerId="ADAL" clId="{7E4DA3BC-35E4-42A8-A88E-41AED466FC3E}" dt="2025-02-04T18:45:33.933" v="42" actId="478"/>
        <pc:sldMkLst>
          <pc:docMk/>
          <pc:sldMk cId="0" sldId="260"/>
        </pc:sldMkLst>
      </pc:sldChg>
      <pc:sldChg chg="modSp mod">
        <pc:chgData name="Garrett Williams" userId="dcb31982-61bc-4a5a-b393-8e383bb3672e" providerId="ADAL" clId="{7E4DA3BC-35E4-42A8-A88E-41AED466FC3E}" dt="2025-02-04T18:46:12.005" v="50" actId="14100"/>
        <pc:sldMkLst>
          <pc:docMk/>
          <pc:sldMk cId="0" sldId="263"/>
        </pc:sldMkLst>
      </pc:sldChg>
      <pc:sldChg chg="modSp mod">
        <pc:chgData name="Garrett Williams" userId="dcb31982-61bc-4a5a-b393-8e383bb3672e" providerId="ADAL" clId="{7E4DA3BC-35E4-42A8-A88E-41AED466FC3E}" dt="2025-02-04T18:47:45.182" v="79" actId="20577"/>
        <pc:sldMkLst>
          <pc:docMk/>
          <pc:sldMk cId="0" sldId="267"/>
        </pc:sldMkLst>
      </pc:sldChg>
    </pc:docChg>
  </pc:docChgLst>
  <pc:docChgLst>
    <pc:chgData name="Garrett Williams" userId="dcb31982-61bc-4a5a-b393-8e383bb3672e" providerId="ADAL" clId="{D98491CB-982F-4222-AD8B-0284D53FE88E}"/>
    <pc:docChg chg="custSel addSld delSld modSld">
      <pc:chgData name="Garrett Williams" userId="dcb31982-61bc-4a5a-b393-8e383bb3672e" providerId="ADAL" clId="{D98491CB-982F-4222-AD8B-0284D53FE88E}" dt="2025-07-30T18:38:40.763" v="1163" actId="14100"/>
      <pc:docMkLst>
        <pc:docMk/>
      </pc:docMkLst>
      <pc:sldChg chg="addSp delSp modSp mod setBg">
        <pc:chgData name="Garrett Williams" userId="dcb31982-61bc-4a5a-b393-8e383bb3672e" providerId="ADAL" clId="{D98491CB-982F-4222-AD8B-0284D53FE88E}" dt="2025-07-30T17:41:46.469" v="42" actId="20577"/>
        <pc:sldMkLst>
          <pc:docMk/>
          <pc:sldMk cId="0" sldId="256"/>
        </pc:sldMkLst>
      </pc:sldChg>
      <pc:sldChg chg="delSp modSp del mod">
        <pc:chgData name="Garrett Williams" userId="dcb31982-61bc-4a5a-b393-8e383bb3672e" providerId="ADAL" clId="{D98491CB-982F-4222-AD8B-0284D53FE88E}" dt="2025-07-30T18:35:29.966" v="1089" actId="2696"/>
        <pc:sldMkLst>
          <pc:docMk/>
          <pc:sldMk cId="0" sldId="257"/>
        </pc:sldMkLst>
      </pc:sldChg>
      <pc:sldChg chg="delSp mod">
        <pc:chgData name="Garrett Williams" userId="dcb31982-61bc-4a5a-b393-8e383bb3672e" providerId="ADAL" clId="{D98491CB-982F-4222-AD8B-0284D53FE88E}" dt="2025-07-30T17:54:18.528" v="56" actId="478"/>
        <pc:sldMkLst>
          <pc:docMk/>
          <pc:sldMk cId="0" sldId="262"/>
        </pc:sldMkLst>
      </pc:sldChg>
      <pc:sldChg chg="modSp mod">
        <pc:chgData name="Garrett Williams" userId="dcb31982-61bc-4a5a-b393-8e383bb3672e" providerId="ADAL" clId="{D98491CB-982F-4222-AD8B-0284D53FE88E}" dt="2025-07-30T17:53:38.904" v="55" actId="20577"/>
        <pc:sldMkLst>
          <pc:docMk/>
          <pc:sldMk cId="0" sldId="263"/>
        </pc:sldMkLst>
      </pc:sldChg>
      <pc:sldChg chg="addSp delSp modSp mod">
        <pc:chgData name="Garrett Williams" userId="dcb31982-61bc-4a5a-b393-8e383bb3672e" providerId="ADAL" clId="{D98491CB-982F-4222-AD8B-0284D53FE88E}" dt="2025-07-30T18:34:06.515" v="1086" actId="1076"/>
        <pc:sldMkLst>
          <pc:docMk/>
          <pc:sldMk cId="0" sldId="265"/>
        </pc:sldMkLst>
      </pc:sldChg>
      <pc:sldChg chg="del">
        <pc:chgData name="Garrett Williams" userId="dcb31982-61bc-4a5a-b393-8e383bb3672e" providerId="ADAL" clId="{D98491CB-982F-4222-AD8B-0284D53FE88E}" dt="2025-07-30T18:12:47.986" v="1023" actId="2696"/>
        <pc:sldMkLst>
          <pc:docMk/>
          <pc:sldMk cId="0" sldId="266"/>
        </pc:sldMkLst>
      </pc:sldChg>
      <pc:sldChg chg="del">
        <pc:chgData name="Garrett Williams" userId="dcb31982-61bc-4a5a-b393-8e383bb3672e" providerId="ADAL" clId="{D98491CB-982F-4222-AD8B-0284D53FE88E}" dt="2025-07-30T18:12:47.986" v="1023" actId="2696"/>
        <pc:sldMkLst>
          <pc:docMk/>
          <pc:sldMk cId="0" sldId="267"/>
        </pc:sldMkLst>
      </pc:sldChg>
      <pc:sldChg chg="modSp mod">
        <pc:chgData name="Garrett Williams" userId="dcb31982-61bc-4a5a-b393-8e383bb3672e" providerId="ADAL" clId="{D98491CB-982F-4222-AD8B-0284D53FE88E}" dt="2025-07-30T18:11:15.203" v="1022" actId="20577"/>
        <pc:sldMkLst>
          <pc:docMk/>
          <pc:sldMk cId="0" sldId="268"/>
        </pc:sldMkLst>
      </pc:sldChg>
      <pc:sldChg chg="modSp">
        <pc:chgData name="Garrett Williams" userId="dcb31982-61bc-4a5a-b393-8e383bb3672e" providerId="ADAL" clId="{D98491CB-982F-4222-AD8B-0284D53FE88E}" dt="2025-07-30T18:01:14.002" v="245" actId="20577"/>
        <pc:sldMkLst>
          <pc:docMk/>
          <pc:sldMk cId="0" sldId="269"/>
        </pc:sldMkLst>
      </pc:sldChg>
      <pc:sldChg chg="addSp delSp modSp add mod setBg">
        <pc:chgData name="Garrett Williams" userId="dcb31982-61bc-4a5a-b393-8e383bb3672e" providerId="ADAL" clId="{D98491CB-982F-4222-AD8B-0284D53FE88E}" dt="2025-07-30T18:38:40.763" v="1163" actId="14100"/>
        <pc:sldMkLst>
          <pc:docMk/>
          <pc:sldMk cId="4190716936" sldId="271"/>
        </pc:sldMkLst>
      </pc:sldChg>
    </pc:docChg>
  </pc:docChgLst>
  <pc:docChgLst>
    <pc:chgData name="Garrett Williams" userId="dcb31982-61bc-4a5a-b393-8e383bb3672e" providerId="ADAL" clId="{18F65A0E-9D6F-4E23-8622-AF4189A0816C}"/>
    <pc:docChg chg="undo custSel modSld">
      <pc:chgData name="Garrett Williams" userId="dcb31982-61bc-4a5a-b393-8e383bb3672e" providerId="ADAL" clId="{18F65A0E-9D6F-4E23-8622-AF4189A0816C}" dt="2025-09-02T19:32:33.508" v="452" actId="20577"/>
      <pc:docMkLst>
        <pc:docMk/>
      </pc:docMkLst>
      <pc:sldChg chg="addSp delSp modSp mod">
        <pc:chgData name="Garrett Williams" userId="dcb31982-61bc-4a5a-b393-8e383bb3672e" providerId="ADAL" clId="{18F65A0E-9D6F-4E23-8622-AF4189A0816C}" dt="2025-09-02T19:32:33.508" v="452" actId="20577"/>
        <pc:sldMkLst>
          <pc:docMk/>
          <pc:sldMk cId="0" sldId="269"/>
        </pc:sldMkLst>
        <pc:graphicFrameChg chg="mod modGraphic">
          <ac:chgData name="Garrett Williams" userId="dcb31982-61bc-4a5a-b393-8e383bb3672e" providerId="ADAL" clId="{18F65A0E-9D6F-4E23-8622-AF4189A0816C}" dt="2025-09-02T19:32:33.508" v="452" actId="20577"/>
          <ac:graphicFrameMkLst>
            <pc:docMk/>
            <pc:sldMk cId="0" sldId="269"/>
            <ac:graphicFrameMk id="4" creationId="{F0BEA08C-E606-169A-C6D8-81970C4EEEBB}"/>
          </ac:graphicFrameMkLst>
        </pc:graphicFrameChg>
        <pc:picChg chg="add del">
          <ac:chgData name="Garrett Williams" userId="dcb31982-61bc-4a5a-b393-8e383bb3672e" providerId="ADAL" clId="{18F65A0E-9D6F-4E23-8622-AF4189A0816C}" dt="2025-09-02T19:28:38.552" v="5" actId="22"/>
          <ac:picMkLst>
            <pc:docMk/>
            <pc:sldMk cId="0" sldId="269"/>
            <ac:picMk id="5" creationId="{66150440-48C1-8784-6CDD-850EAF152E7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8AF3A8-BAF0-4FEC-9616-E5F1A0BA9C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DF7623-63C7-4033-914F-12F97BEC3D05}">
      <dgm:prSet/>
      <dgm:spPr/>
      <dgm:t>
        <a:bodyPr/>
        <a:lstStyle/>
        <a:p>
          <a:pPr algn="l"/>
          <a:r>
            <a:rPr lang="en-US" dirty="0"/>
            <a:t>General Fund Balance at September 30, 2024 = $21,286,510</a:t>
          </a:r>
        </a:p>
      </dgm:t>
    </dgm:pt>
    <dgm:pt modelId="{0644FEF9-1AE6-47DF-BBF4-4EFE65443A19}" type="parTrans" cxnId="{28192F99-5EF4-474D-8953-DDC7CEF5640B}">
      <dgm:prSet/>
      <dgm:spPr/>
      <dgm:t>
        <a:bodyPr/>
        <a:lstStyle/>
        <a:p>
          <a:endParaRPr lang="en-US"/>
        </a:p>
      </dgm:t>
    </dgm:pt>
    <dgm:pt modelId="{18DAE98C-C430-4943-AC9F-0B610CE44C59}" type="sibTrans" cxnId="{28192F99-5EF4-474D-8953-DDC7CEF5640B}">
      <dgm:prSet/>
      <dgm:spPr/>
      <dgm:t>
        <a:bodyPr/>
        <a:lstStyle/>
        <a:p>
          <a:endParaRPr lang="en-US"/>
        </a:p>
      </dgm:t>
    </dgm:pt>
    <dgm:pt modelId="{4CD0F600-984C-42ED-B0B2-E69AAE5C902E}">
      <dgm:prSet/>
      <dgm:spPr/>
      <dgm:t>
        <a:bodyPr/>
        <a:lstStyle/>
        <a:p>
          <a:r>
            <a:rPr lang="en-US" dirty="0"/>
            <a:t>Unassigned Fund Balance at September 30, 2024 = $20,936,468</a:t>
          </a:r>
        </a:p>
      </dgm:t>
    </dgm:pt>
    <dgm:pt modelId="{BAB69E0E-445D-439E-8395-8C4CAB5AC11E}" type="parTrans" cxnId="{312A8E1F-EBC7-44E3-80B9-B030B641C491}">
      <dgm:prSet/>
      <dgm:spPr/>
      <dgm:t>
        <a:bodyPr/>
        <a:lstStyle/>
        <a:p>
          <a:endParaRPr lang="en-US"/>
        </a:p>
      </dgm:t>
    </dgm:pt>
    <dgm:pt modelId="{B1BC3115-F06B-41A8-A4B4-CB1A21781647}" type="sibTrans" cxnId="{312A8E1F-EBC7-44E3-80B9-B030B641C491}">
      <dgm:prSet/>
      <dgm:spPr/>
      <dgm:t>
        <a:bodyPr/>
        <a:lstStyle/>
        <a:p>
          <a:endParaRPr lang="en-US"/>
        </a:p>
      </dgm:t>
    </dgm:pt>
    <dgm:pt modelId="{DE5C431F-6F5E-44D9-A26F-9C3F36D9EF4E}">
      <dgm:prSet/>
      <dgm:spPr/>
      <dgm:t>
        <a:bodyPr/>
        <a:lstStyle/>
        <a:p>
          <a:r>
            <a:rPr lang="en-US" dirty="0"/>
            <a:t>Total Expenditures (inc. transfers) = $50,886,618</a:t>
          </a:r>
        </a:p>
      </dgm:t>
    </dgm:pt>
    <dgm:pt modelId="{87C73219-F432-4F67-99EB-7B4A30A4EB44}" type="parTrans" cxnId="{35DAAC5F-E961-42D5-901B-6A6BF30893DD}">
      <dgm:prSet/>
      <dgm:spPr/>
      <dgm:t>
        <a:bodyPr/>
        <a:lstStyle/>
        <a:p>
          <a:endParaRPr lang="en-US"/>
        </a:p>
      </dgm:t>
    </dgm:pt>
    <dgm:pt modelId="{68F9BE76-EF52-4F69-815F-52F3F32BBF23}" type="sibTrans" cxnId="{35DAAC5F-E961-42D5-901B-6A6BF30893DD}">
      <dgm:prSet/>
      <dgm:spPr/>
      <dgm:t>
        <a:bodyPr/>
        <a:lstStyle/>
        <a:p>
          <a:endParaRPr lang="en-US"/>
        </a:p>
      </dgm:t>
    </dgm:pt>
    <dgm:pt modelId="{F7F6FFD5-6146-4838-BDE7-51415BE8407D}">
      <dgm:prSet/>
      <dgm:spPr/>
      <dgm:t>
        <a:bodyPr/>
        <a:lstStyle/>
        <a:p>
          <a:r>
            <a:rPr lang="en-US" dirty="0"/>
            <a:t>Ratio of Unassigned Fund Balance to CY Expenditures = 41% or 5 months</a:t>
          </a:r>
        </a:p>
      </dgm:t>
    </dgm:pt>
    <dgm:pt modelId="{CFC08E8A-63FF-453D-8361-2041BAAC2E32}" type="parTrans" cxnId="{E41309E7-8EBA-4934-B92E-28149063B1AD}">
      <dgm:prSet/>
      <dgm:spPr/>
      <dgm:t>
        <a:bodyPr/>
        <a:lstStyle/>
        <a:p>
          <a:endParaRPr lang="en-US"/>
        </a:p>
      </dgm:t>
    </dgm:pt>
    <dgm:pt modelId="{C00C715A-2F19-4533-B108-314BF08558A3}" type="sibTrans" cxnId="{E41309E7-8EBA-4934-B92E-28149063B1AD}">
      <dgm:prSet/>
      <dgm:spPr/>
      <dgm:t>
        <a:bodyPr/>
        <a:lstStyle/>
        <a:p>
          <a:endParaRPr lang="en-US"/>
        </a:p>
      </dgm:t>
    </dgm:pt>
    <dgm:pt modelId="{E7A06F6F-DE1F-4FB2-A4D0-F9127488832D}">
      <dgm:prSet/>
      <dgm:spPr/>
      <dgm:t>
        <a:bodyPr/>
        <a:lstStyle/>
        <a:p>
          <a:r>
            <a:rPr lang="en-US" dirty="0"/>
            <a:t>Recommended Range = 16% - 33% or 2 – 4 months</a:t>
          </a:r>
        </a:p>
      </dgm:t>
    </dgm:pt>
    <dgm:pt modelId="{5C9DED7F-B11F-4042-97AE-9D844F3C75A1}" type="parTrans" cxnId="{09A79811-933E-48F6-97F8-E0F38D001BD1}">
      <dgm:prSet/>
      <dgm:spPr/>
      <dgm:t>
        <a:bodyPr/>
        <a:lstStyle/>
        <a:p>
          <a:endParaRPr lang="en-US"/>
        </a:p>
      </dgm:t>
    </dgm:pt>
    <dgm:pt modelId="{60EFCD32-15EB-4E56-A271-7CAC627B9829}" type="sibTrans" cxnId="{09A79811-933E-48F6-97F8-E0F38D001BD1}">
      <dgm:prSet/>
      <dgm:spPr/>
      <dgm:t>
        <a:bodyPr/>
        <a:lstStyle/>
        <a:p>
          <a:endParaRPr lang="en-US"/>
        </a:p>
      </dgm:t>
    </dgm:pt>
    <dgm:pt modelId="{BC537008-167D-4C65-8840-2F6DFDB877AF}" type="pres">
      <dgm:prSet presAssocID="{C28AF3A8-BAF0-4FEC-9616-E5F1A0BA9C5D}" presName="linear" presStyleCnt="0">
        <dgm:presLayoutVars>
          <dgm:animLvl val="lvl"/>
          <dgm:resizeHandles val="exact"/>
        </dgm:presLayoutVars>
      </dgm:prSet>
      <dgm:spPr/>
    </dgm:pt>
    <dgm:pt modelId="{E3517FDA-2A9E-42F0-8B97-D48AEDCA0387}" type="pres">
      <dgm:prSet presAssocID="{14DF7623-63C7-4033-914F-12F97BEC3D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BB4C167-83EA-4671-AF77-F0D11AF16F3E}" type="pres">
      <dgm:prSet presAssocID="{18DAE98C-C430-4943-AC9F-0B610CE44C59}" presName="spacer" presStyleCnt="0"/>
      <dgm:spPr/>
    </dgm:pt>
    <dgm:pt modelId="{6EA32F3B-095C-4871-AADC-85C6C7AE3BC0}" type="pres">
      <dgm:prSet presAssocID="{4CD0F600-984C-42ED-B0B2-E69AAE5C902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1C9833A-1B37-4628-ADD5-6D01316511C5}" type="pres">
      <dgm:prSet presAssocID="{B1BC3115-F06B-41A8-A4B4-CB1A21781647}" presName="spacer" presStyleCnt="0"/>
      <dgm:spPr/>
    </dgm:pt>
    <dgm:pt modelId="{251E9889-0268-459C-B1A9-20D22B73F58D}" type="pres">
      <dgm:prSet presAssocID="{DE5C431F-6F5E-44D9-A26F-9C3F36D9EF4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825E7DE-7F8C-4459-8D9C-FF48AB442B74}" type="pres">
      <dgm:prSet presAssocID="{68F9BE76-EF52-4F69-815F-52F3F32BBF23}" presName="spacer" presStyleCnt="0"/>
      <dgm:spPr/>
    </dgm:pt>
    <dgm:pt modelId="{A5937C66-BA45-4265-9358-08BCDA06F25E}" type="pres">
      <dgm:prSet presAssocID="{F7F6FFD5-6146-4838-BDE7-51415BE8407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E8DCEA1-60FA-4131-9B02-885429125076}" type="pres">
      <dgm:prSet presAssocID="{C00C715A-2F19-4533-B108-314BF08558A3}" presName="spacer" presStyleCnt="0"/>
      <dgm:spPr/>
    </dgm:pt>
    <dgm:pt modelId="{7520E28B-CF9A-4FF8-8891-2710DDE101FF}" type="pres">
      <dgm:prSet presAssocID="{E7A06F6F-DE1F-4FB2-A4D0-F9127488832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9A79811-933E-48F6-97F8-E0F38D001BD1}" srcId="{C28AF3A8-BAF0-4FEC-9616-E5F1A0BA9C5D}" destId="{E7A06F6F-DE1F-4FB2-A4D0-F9127488832D}" srcOrd="4" destOrd="0" parTransId="{5C9DED7F-B11F-4042-97AE-9D844F3C75A1}" sibTransId="{60EFCD32-15EB-4E56-A271-7CAC627B9829}"/>
    <dgm:cxn modelId="{CBD40F16-679D-4264-B661-5BFB4D01E75E}" type="presOf" srcId="{4CD0F600-984C-42ED-B0B2-E69AAE5C902E}" destId="{6EA32F3B-095C-4871-AADC-85C6C7AE3BC0}" srcOrd="0" destOrd="0" presId="urn:microsoft.com/office/officeart/2005/8/layout/vList2"/>
    <dgm:cxn modelId="{312A8E1F-EBC7-44E3-80B9-B030B641C491}" srcId="{C28AF3A8-BAF0-4FEC-9616-E5F1A0BA9C5D}" destId="{4CD0F600-984C-42ED-B0B2-E69AAE5C902E}" srcOrd="1" destOrd="0" parTransId="{BAB69E0E-445D-439E-8395-8C4CAB5AC11E}" sibTransId="{B1BC3115-F06B-41A8-A4B4-CB1A21781647}"/>
    <dgm:cxn modelId="{27B0215C-6F66-4D09-85BF-81ABF1761AAF}" type="presOf" srcId="{E7A06F6F-DE1F-4FB2-A4D0-F9127488832D}" destId="{7520E28B-CF9A-4FF8-8891-2710DDE101FF}" srcOrd="0" destOrd="0" presId="urn:microsoft.com/office/officeart/2005/8/layout/vList2"/>
    <dgm:cxn modelId="{35DAAC5F-E961-42D5-901B-6A6BF30893DD}" srcId="{C28AF3A8-BAF0-4FEC-9616-E5F1A0BA9C5D}" destId="{DE5C431F-6F5E-44D9-A26F-9C3F36D9EF4E}" srcOrd="2" destOrd="0" parTransId="{87C73219-F432-4F67-99EB-7B4A30A4EB44}" sibTransId="{68F9BE76-EF52-4F69-815F-52F3F32BBF23}"/>
    <dgm:cxn modelId="{537E9E69-A1DC-47CB-849E-2AED105FFA09}" type="presOf" srcId="{F7F6FFD5-6146-4838-BDE7-51415BE8407D}" destId="{A5937C66-BA45-4265-9358-08BCDA06F25E}" srcOrd="0" destOrd="0" presId="urn:microsoft.com/office/officeart/2005/8/layout/vList2"/>
    <dgm:cxn modelId="{EEED4150-27B6-4F14-AC83-E7317EFF68E9}" type="presOf" srcId="{14DF7623-63C7-4033-914F-12F97BEC3D05}" destId="{E3517FDA-2A9E-42F0-8B97-D48AEDCA0387}" srcOrd="0" destOrd="0" presId="urn:microsoft.com/office/officeart/2005/8/layout/vList2"/>
    <dgm:cxn modelId="{28192F99-5EF4-474D-8953-DDC7CEF5640B}" srcId="{C28AF3A8-BAF0-4FEC-9616-E5F1A0BA9C5D}" destId="{14DF7623-63C7-4033-914F-12F97BEC3D05}" srcOrd="0" destOrd="0" parTransId="{0644FEF9-1AE6-47DF-BBF4-4EFE65443A19}" sibTransId="{18DAE98C-C430-4943-AC9F-0B610CE44C59}"/>
    <dgm:cxn modelId="{7799FFA3-63B9-4923-86BF-B29B7A9BC455}" type="presOf" srcId="{C28AF3A8-BAF0-4FEC-9616-E5F1A0BA9C5D}" destId="{BC537008-167D-4C65-8840-2F6DFDB877AF}" srcOrd="0" destOrd="0" presId="urn:microsoft.com/office/officeart/2005/8/layout/vList2"/>
    <dgm:cxn modelId="{E41309E7-8EBA-4934-B92E-28149063B1AD}" srcId="{C28AF3A8-BAF0-4FEC-9616-E5F1A0BA9C5D}" destId="{F7F6FFD5-6146-4838-BDE7-51415BE8407D}" srcOrd="3" destOrd="0" parTransId="{CFC08E8A-63FF-453D-8361-2041BAAC2E32}" sibTransId="{C00C715A-2F19-4533-B108-314BF08558A3}"/>
    <dgm:cxn modelId="{EBCC95E9-8AB1-44BB-BD09-964EEB3059D6}" type="presOf" srcId="{DE5C431F-6F5E-44D9-A26F-9C3F36D9EF4E}" destId="{251E9889-0268-459C-B1A9-20D22B73F58D}" srcOrd="0" destOrd="0" presId="urn:microsoft.com/office/officeart/2005/8/layout/vList2"/>
    <dgm:cxn modelId="{8246488A-0D43-4C41-8EC8-F213767F7A65}" type="presParOf" srcId="{BC537008-167D-4C65-8840-2F6DFDB877AF}" destId="{E3517FDA-2A9E-42F0-8B97-D48AEDCA0387}" srcOrd="0" destOrd="0" presId="urn:microsoft.com/office/officeart/2005/8/layout/vList2"/>
    <dgm:cxn modelId="{E8D47E02-5D46-477E-930F-9E9C27F134D1}" type="presParOf" srcId="{BC537008-167D-4C65-8840-2F6DFDB877AF}" destId="{7BB4C167-83EA-4671-AF77-F0D11AF16F3E}" srcOrd="1" destOrd="0" presId="urn:microsoft.com/office/officeart/2005/8/layout/vList2"/>
    <dgm:cxn modelId="{EF141187-060C-4D25-8140-41F2AE9860DD}" type="presParOf" srcId="{BC537008-167D-4C65-8840-2F6DFDB877AF}" destId="{6EA32F3B-095C-4871-AADC-85C6C7AE3BC0}" srcOrd="2" destOrd="0" presId="urn:microsoft.com/office/officeart/2005/8/layout/vList2"/>
    <dgm:cxn modelId="{4193E257-E631-4C60-B70E-B2C6ED2920B8}" type="presParOf" srcId="{BC537008-167D-4C65-8840-2F6DFDB877AF}" destId="{01C9833A-1B37-4628-ADD5-6D01316511C5}" srcOrd="3" destOrd="0" presId="urn:microsoft.com/office/officeart/2005/8/layout/vList2"/>
    <dgm:cxn modelId="{17DF42E6-5881-423F-85E5-F8DF30C36C9D}" type="presParOf" srcId="{BC537008-167D-4C65-8840-2F6DFDB877AF}" destId="{251E9889-0268-459C-B1A9-20D22B73F58D}" srcOrd="4" destOrd="0" presId="urn:microsoft.com/office/officeart/2005/8/layout/vList2"/>
    <dgm:cxn modelId="{5A4C0219-0165-4AE4-8AB7-C807FF8E0900}" type="presParOf" srcId="{BC537008-167D-4C65-8840-2F6DFDB877AF}" destId="{6825E7DE-7F8C-4459-8D9C-FF48AB442B74}" srcOrd="5" destOrd="0" presId="urn:microsoft.com/office/officeart/2005/8/layout/vList2"/>
    <dgm:cxn modelId="{1B980701-F901-4100-B169-F92D7F50CFC0}" type="presParOf" srcId="{BC537008-167D-4C65-8840-2F6DFDB877AF}" destId="{A5937C66-BA45-4265-9358-08BCDA06F25E}" srcOrd="6" destOrd="0" presId="urn:microsoft.com/office/officeart/2005/8/layout/vList2"/>
    <dgm:cxn modelId="{95EB10F6-6F04-4142-9E3C-2A694E9088B8}" type="presParOf" srcId="{BC537008-167D-4C65-8840-2F6DFDB877AF}" destId="{5E8DCEA1-60FA-4131-9B02-885429125076}" srcOrd="7" destOrd="0" presId="urn:microsoft.com/office/officeart/2005/8/layout/vList2"/>
    <dgm:cxn modelId="{0053F9EC-CBA0-4509-8344-F9C8E9D565FC}" type="presParOf" srcId="{BC537008-167D-4C65-8840-2F6DFDB877AF}" destId="{7520E28B-CF9A-4FF8-8891-2710DDE101F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17FDA-2A9E-42F0-8B97-D48AEDCA0387}">
      <dsp:nvSpPr>
        <dsp:cNvPr id="0" name=""/>
        <dsp:cNvSpPr/>
      </dsp:nvSpPr>
      <dsp:spPr>
        <a:xfrm>
          <a:off x="0" y="350595"/>
          <a:ext cx="881514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General Fund Balance at September 30, 2024 = $21,286,510</a:t>
          </a:r>
        </a:p>
      </dsp:txBody>
      <dsp:txXfrm>
        <a:off x="25759" y="376354"/>
        <a:ext cx="8763625" cy="476152"/>
      </dsp:txXfrm>
    </dsp:sp>
    <dsp:sp modelId="{6EA32F3B-095C-4871-AADC-85C6C7AE3BC0}">
      <dsp:nvSpPr>
        <dsp:cNvPr id="0" name=""/>
        <dsp:cNvSpPr/>
      </dsp:nvSpPr>
      <dsp:spPr>
        <a:xfrm>
          <a:off x="0" y="941625"/>
          <a:ext cx="881514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Unassigned Fund Balance at September 30, 2024 = $20,936,468</a:t>
          </a:r>
        </a:p>
      </dsp:txBody>
      <dsp:txXfrm>
        <a:off x="25759" y="967384"/>
        <a:ext cx="8763625" cy="476152"/>
      </dsp:txXfrm>
    </dsp:sp>
    <dsp:sp modelId="{251E9889-0268-459C-B1A9-20D22B73F58D}">
      <dsp:nvSpPr>
        <dsp:cNvPr id="0" name=""/>
        <dsp:cNvSpPr/>
      </dsp:nvSpPr>
      <dsp:spPr>
        <a:xfrm>
          <a:off x="0" y="1532656"/>
          <a:ext cx="881514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Total Expenditures (inc. transfers) = $50,886,618</a:t>
          </a:r>
        </a:p>
      </dsp:txBody>
      <dsp:txXfrm>
        <a:off x="25759" y="1558415"/>
        <a:ext cx="8763625" cy="476152"/>
      </dsp:txXfrm>
    </dsp:sp>
    <dsp:sp modelId="{A5937C66-BA45-4265-9358-08BCDA06F25E}">
      <dsp:nvSpPr>
        <dsp:cNvPr id="0" name=""/>
        <dsp:cNvSpPr/>
      </dsp:nvSpPr>
      <dsp:spPr>
        <a:xfrm>
          <a:off x="0" y="2123686"/>
          <a:ext cx="881514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Ratio of Unassigned Fund Balance to CY Expenditures = 41% or 5 months</a:t>
          </a:r>
        </a:p>
      </dsp:txBody>
      <dsp:txXfrm>
        <a:off x="25759" y="2149445"/>
        <a:ext cx="8763625" cy="476152"/>
      </dsp:txXfrm>
    </dsp:sp>
    <dsp:sp modelId="{7520E28B-CF9A-4FF8-8891-2710DDE101FF}">
      <dsp:nvSpPr>
        <dsp:cNvPr id="0" name=""/>
        <dsp:cNvSpPr/>
      </dsp:nvSpPr>
      <dsp:spPr>
        <a:xfrm>
          <a:off x="0" y="2714716"/>
          <a:ext cx="881514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Recommended Range = 16% - 33% or 2 – 4 months</a:t>
          </a:r>
        </a:p>
      </dsp:txBody>
      <dsp:txXfrm>
        <a:off x="25759" y="2740475"/>
        <a:ext cx="8763625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4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5B364-9FAC-43A8-A4ED-9F7A2D0B27D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764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5BDB9-B230-749B-3FD3-4979C88D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9DC93-12D8-5D56-C117-43F485CF9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688492-59A0-59E5-4B65-E5B6612B0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76C9D-9CB5-7A42-817F-1B0265F2D6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17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5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481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12" b="0" i="0">
                <a:solidFill>
                  <a:srgbClr val="3F3F3F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98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5500" y="1005391"/>
            <a:ext cx="8822267" cy="448136"/>
          </a:xfrm>
        </p:spPr>
        <p:txBody>
          <a:bodyPr lIns="0" tIns="0" rIns="0" bIns="0"/>
          <a:lstStyle>
            <a:lvl1pPr>
              <a:defRPr sz="2912" b="0" i="0">
                <a:solidFill>
                  <a:srgbClr val="3F3F3F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57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5500" y="1005391"/>
            <a:ext cx="8822267" cy="448136"/>
          </a:xfrm>
        </p:spPr>
        <p:txBody>
          <a:bodyPr lIns="0" tIns="0" rIns="0" bIns="0"/>
          <a:lstStyle>
            <a:lvl1pPr>
              <a:defRPr sz="2912" b="0" i="0">
                <a:solidFill>
                  <a:srgbClr val="3F3F3F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5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5500" y="1005391"/>
            <a:ext cx="8822267" cy="448136"/>
          </a:xfrm>
        </p:spPr>
        <p:txBody>
          <a:bodyPr lIns="0" tIns="0" rIns="0" bIns="0"/>
          <a:lstStyle>
            <a:lvl1pPr>
              <a:defRPr sz="2912" b="0" i="0">
                <a:solidFill>
                  <a:srgbClr val="3F3F3F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19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380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5500" y="1005391"/>
            <a:ext cx="8822267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3F3F3F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9040" y="1852333"/>
            <a:ext cx="9772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45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6.svg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Publicity Photographs - The City of Anniston">
            <a:extLst>
              <a:ext uri="{FF2B5EF4-FFF2-40B4-BE49-F238E27FC236}">
                <a16:creationId xmlns:a16="http://schemas.microsoft.com/office/drawing/2014/main" id="{12E713C8-9377-5AAC-67D1-B9FDD88BF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8"/>
          <a:stretch>
            <a:fillRect/>
          </a:stretch>
        </p:blipFill>
        <p:spPr bwMode="auto"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1"/>
          <p:cNvSpPr/>
          <p:nvPr/>
        </p:nvSpPr>
        <p:spPr>
          <a:xfrm>
            <a:off x="661916" y="2852381"/>
            <a:ext cx="3161940" cy="2640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City of Anniston, AL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661915" y="5676901"/>
            <a:ext cx="3306089" cy="66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spc="35">
                <a:solidFill>
                  <a:schemeClr val="tx1">
                    <a:lumMod val="85000"/>
                    <a:lumOff val="15000"/>
                  </a:schemeClr>
                </a:solidFill>
              </a:rPr>
              <a:t>FY 2024 Audit Results</a:t>
            </a:r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0692" y="1036537"/>
            <a:ext cx="6355976" cy="474111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 algn="ctr">
              <a:spcBef>
                <a:spcPts val="97"/>
              </a:spcBef>
            </a:pPr>
            <a:r>
              <a:rPr sz="3000" spc="-9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General</a:t>
            </a:r>
            <a:r>
              <a:rPr sz="3000" spc="-19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Fund</a:t>
            </a:r>
            <a:r>
              <a:rPr sz="3000" spc="-19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3000" spc="-1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Budgetary</a:t>
            </a:r>
            <a:r>
              <a:rPr sz="3000" spc="-185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3000" spc="-9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Highlights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8884"/>
              </p:ext>
            </p:extLst>
          </p:nvPr>
        </p:nvGraphicFramePr>
        <p:xfrm>
          <a:off x="1349477" y="1852332"/>
          <a:ext cx="9571704" cy="439263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306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8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42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4960" marR="287655" indent="-20320">
                        <a:lnSpc>
                          <a:spcPct val="101400"/>
                        </a:lnSpc>
                        <a:spcBef>
                          <a:spcPts val="229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</a:rPr>
                        <a:t>Original Budget</a:t>
                      </a:r>
                      <a:endParaRPr sz="12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5773" marB="0"/>
                </a:tc>
                <a:tc>
                  <a:txBody>
                    <a:bodyPr/>
                    <a:lstStyle/>
                    <a:p>
                      <a:pPr marL="423545" marR="368300" indent="63500">
                        <a:lnSpc>
                          <a:spcPct val="101400"/>
                        </a:lnSpc>
                        <a:spcBef>
                          <a:spcPts val="229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</a:rPr>
                        <a:t>Final Budget</a:t>
                      </a:r>
                      <a:endParaRPr sz="12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57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sz="1200"/>
                    </a:p>
                    <a:p>
                      <a:pPr marL="43688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</a:rPr>
                        <a:t>Actual</a:t>
                      </a:r>
                      <a:endParaRPr sz="12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3922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sz="1200"/>
                    </a:p>
                    <a:p>
                      <a:pPr marL="34099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</a:rPr>
                        <a:t>Variance</a:t>
                      </a:r>
                      <a:endParaRPr sz="12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39221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10" dirty="0"/>
                        <a:t>Total</a:t>
                      </a:r>
                      <a:r>
                        <a:rPr sz="1100" spc="-40" dirty="0"/>
                        <a:t> </a:t>
                      </a:r>
                      <a:r>
                        <a:rPr sz="1100" spc="-10" dirty="0"/>
                        <a:t>Revenues</a:t>
                      </a:r>
                      <a:endParaRPr sz="11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5405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 </a:t>
                      </a:r>
                      <a:r>
                        <a:rPr lang="en-US" sz="1100" spc="-10" dirty="0"/>
                        <a:t>45,419,775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 </a:t>
                      </a:r>
                      <a:r>
                        <a:rPr lang="en-US" sz="1100" spc="-10" dirty="0"/>
                        <a:t>46,865,624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 </a:t>
                      </a:r>
                      <a:r>
                        <a:rPr lang="en-US" sz="1100" spc="-10" dirty="0"/>
                        <a:t>49,980,054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3,114,430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10" dirty="0"/>
                        <a:t>Expenditures</a:t>
                      </a:r>
                      <a:endParaRPr sz="11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19177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dirty="0"/>
                        <a:t>General</a:t>
                      </a:r>
                      <a:r>
                        <a:rPr sz="1100" spc="-40" dirty="0"/>
                        <a:t> </a:t>
                      </a:r>
                      <a:r>
                        <a:rPr sz="1100" spc="-10" dirty="0"/>
                        <a:t>Government</a:t>
                      </a:r>
                      <a:endParaRPr sz="11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13,331,350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13,284,182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12,780,035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504,147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19177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10" dirty="0"/>
                        <a:t>Judicial</a:t>
                      </a:r>
                      <a:endParaRPr sz="11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 </a:t>
                      </a:r>
                      <a:r>
                        <a:rPr lang="en-US" sz="1100" spc="-10" dirty="0"/>
                        <a:t>474,725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 </a:t>
                      </a:r>
                      <a:r>
                        <a:rPr lang="en-US" sz="1100" spc="-10" dirty="0"/>
                        <a:t>475,225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449,407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25,818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19177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dirty="0"/>
                        <a:t>Public</a:t>
                      </a:r>
                      <a:r>
                        <a:rPr sz="1100" spc="5" dirty="0"/>
                        <a:t> </a:t>
                      </a:r>
                      <a:r>
                        <a:rPr sz="1100" spc="-10" dirty="0"/>
                        <a:t>Safety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15,819,150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5405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-5" dirty="0"/>
                        <a:t> </a:t>
                      </a:r>
                      <a:r>
                        <a:rPr lang="en-US" sz="1100" spc="-10" dirty="0"/>
                        <a:t>16,084,632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-5" dirty="0"/>
                        <a:t> </a:t>
                      </a:r>
                      <a:r>
                        <a:rPr lang="en-US" sz="1100" spc="-10" dirty="0"/>
                        <a:t>15,796,751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287,881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19177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dirty="0"/>
                        <a:t>Public</a:t>
                      </a:r>
                      <a:r>
                        <a:rPr sz="1100" spc="-25" dirty="0"/>
                        <a:t> </a:t>
                      </a:r>
                      <a:r>
                        <a:rPr sz="1100" spc="-10" dirty="0"/>
                        <a:t>Works</a:t>
                      </a:r>
                      <a:endParaRPr sz="11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7,200,375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7,251,748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6,898,851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10" dirty="0"/>
                        <a:t> </a:t>
                      </a:r>
                      <a:r>
                        <a:rPr lang="en-US" sz="1100" spc="-10" dirty="0"/>
                        <a:t>352,897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19177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en-US" sz="1100" dirty="0">
                          <a:latin typeface="Franklin Gothic Book"/>
                          <a:cs typeface="Franklin Gothic Book"/>
                        </a:rPr>
                        <a:t>Economic Development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sz="1100" spc="-10" dirty="0"/>
                        <a:t>70</a:t>
                      </a:r>
                      <a:r>
                        <a:rPr lang="en-US" sz="1100" spc="-10" dirty="0"/>
                        <a:t>2,475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-10" dirty="0"/>
                        <a:t> 7</a:t>
                      </a:r>
                      <a:r>
                        <a:rPr lang="en-US" sz="1100" spc="-10" dirty="0"/>
                        <a:t>46,675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729,688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dirty="0"/>
                        <a:t>$ </a:t>
                      </a:r>
                      <a:r>
                        <a:rPr sz="1100" spc="-10" dirty="0"/>
                        <a:t>1</a:t>
                      </a:r>
                      <a:r>
                        <a:rPr lang="en-US" sz="1100" spc="-10" dirty="0"/>
                        <a:t>6,987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19177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dirty="0"/>
                        <a:t>Culture and </a:t>
                      </a:r>
                      <a:r>
                        <a:rPr sz="1100" spc="-10" dirty="0"/>
                        <a:t>Recreation</a:t>
                      </a:r>
                      <a:endParaRPr sz="11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135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-10" dirty="0"/>
                        <a:t> </a:t>
                      </a:r>
                      <a:r>
                        <a:rPr lang="en-US" sz="1100" spc="-10" dirty="0"/>
                        <a:t>4,385,323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135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4,538,844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135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dirty="0"/>
                        <a:t>$ </a:t>
                      </a:r>
                      <a:r>
                        <a:rPr lang="en-US" sz="1100" spc="-10" dirty="0"/>
                        <a:t>4,353,938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135" marB="0"/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dirty="0"/>
                        <a:t>$ </a:t>
                      </a:r>
                      <a:r>
                        <a:rPr lang="en-US" sz="1100" spc="-10" dirty="0"/>
                        <a:t>184,906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913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10" dirty="0"/>
                        <a:t>Total</a:t>
                      </a:r>
                      <a:r>
                        <a:rPr sz="1100" spc="-40" dirty="0"/>
                        <a:t> </a:t>
                      </a:r>
                      <a:r>
                        <a:rPr sz="1100" spc="-10" dirty="0"/>
                        <a:t>Expenditures</a:t>
                      </a:r>
                      <a:endParaRPr sz="11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41,913,398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5405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 </a:t>
                      </a:r>
                      <a:r>
                        <a:rPr lang="en-US" sz="1100" spc="-10" dirty="0"/>
                        <a:t>42,381,306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41,008,670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1,372,636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dirty="0"/>
                        <a:t>Excess</a:t>
                      </a:r>
                      <a:r>
                        <a:rPr sz="1100" spc="-35" dirty="0"/>
                        <a:t> </a:t>
                      </a:r>
                      <a:r>
                        <a:rPr sz="1100" dirty="0"/>
                        <a:t>Revenues</a:t>
                      </a:r>
                      <a:r>
                        <a:rPr sz="1100" spc="-5" dirty="0"/>
                        <a:t> </a:t>
                      </a:r>
                      <a:r>
                        <a:rPr sz="1100" dirty="0"/>
                        <a:t>over</a:t>
                      </a:r>
                      <a:r>
                        <a:rPr sz="1100" spc="-25" dirty="0"/>
                        <a:t> </a:t>
                      </a:r>
                      <a:r>
                        <a:rPr sz="1100" spc="-10" dirty="0"/>
                        <a:t>Expenditures</a:t>
                      </a:r>
                      <a:endParaRPr sz="11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3,506,377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4,484,318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8,971,384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4,487,066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dirty="0"/>
                        <a:t>Other</a:t>
                      </a:r>
                      <a:r>
                        <a:rPr sz="1100" spc="5" dirty="0"/>
                        <a:t> </a:t>
                      </a:r>
                      <a:r>
                        <a:rPr sz="1100" dirty="0"/>
                        <a:t>Financing Sources </a:t>
                      </a:r>
                      <a:r>
                        <a:rPr sz="1100" spc="-10" dirty="0"/>
                        <a:t>(Uses)</a:t>
                      </a:r>
                      <a:endParaRPr sz="11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(3,736,353)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(5,554,930)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 </a:t>
                      </a:r>
                      <a:r>
                        <a:rPr sz="1100" spc="-10" dirty="0"/>
                        <a:t>(</a:t>
                      </a:r>
                      <a:r>
                        <a:rPr lang="en-US" sz="1100" spc="-10" dirty="0"/>
                        <a:t>7,898,070</a:t>
                      </a:r>
                      <a:r>
                        <a:rPr sz="1100" spc="-10" dirty="0"/>
                        <a:t>)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sz="1100" spc="-10" dirty="0"/>
                        <a:t>(</a:t>
                      </a:r>
                      <a:r>
                        <a:rPr lang="en-US" sz="1100" spc="-10" dirty="0"/>
                        <a:t>2,343,140</a:t>
                      </a:r>
                      <a:r>
                        <a:rPr sz="1100" spc="-10" dirty="0"/>
                        <a:t>)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3532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028"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dirty="0"/>
                        <a:t>Net</a:t>
                      </a:r>
                      <a:r>
                        <a:rPr sz="1100" spc="-15" dirty="0"/>
                        <a:t> </a:t>
                      </a:r>
                      <a:r>
                        <a:rPr sz="1100" dirty="0"/>
                        <a:t>Change</a:t>
                      </a:r>
                      <a:r>
                        <a:rPr sz="1100" spc="-15" dirty="0"/>
                        <a:t> </a:t>
                      </a:r>
                      <a:r>
                        <a:rPr sz="1100" dirty="0"/>
                        <a:t>in</a:t>
                      </a:r>
                      <a:r>
                        <a:rPr sz="1100" spc="-15" dirty="0"/>
                        <a:t> </a:t>
                      </a:r>
                      <a:r>
                        <a:rPr sz="1100" dirty="0"/>
                        <a:t>Fund</a:t>
                      </a:r>
                      <a:r>
                        <a:rPr sz="1100" spc="-10" dirty="0"/>
                        <a:t> Balance</a:t>
                      </a:r>
                      <a:endParaRPr sz="11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8015" marB="0"/>
                </a:tc>
                <a:tc>
                  <a:txBody>
                    <a:bodyPr/>
                    <a:lstStyle/>
                    <a:p>
                      <a:pPr marR="65405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(229,976)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5" dirty="0"/>
                        <a:t> </a:t>
                      </a:r>
                      <a:r>
                        <a:rPr lang="en-US" sz="1100" spc="-10" dirty="0"/>
                        <a:t>(1,070,612)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/>
                        <a:t>$ </a:t>
                      </a:r>
                      <a:r>
                        <a:rPr sz="1100" spc="-10"/>
                        <a:t>1</a:t>
                      </a:r>
                      <a:r>
                        <a:rPr lang="en-US" sz="1100" spc="-10"/>
                        <a:t>,073,314</a:t>
                      </a:r>
                      <a:endParaRPr sz="11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dirty="0"/>
                        <a:t>$</a:t>
                      </a:r>
                      <a:r>
                        <a:rPr sz="1100" spc="10" dirty="0"/>
                        <a:t> </a:t>
                      </a:r>
                      <a:r>
                        <a:rPr lang="en-US" sz="1100" spc="-10" dirty="0"/>
                        <a:t>2,143,926</a:t>
                      </a:r>
                      <a:endParaRPr sz="11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4093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5341" y="887110"/>
            <a:ext cx="7784353" cy="1282025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algn="ctr">
              <a:lnSpc>
                <a:spcPts val="3327"/>
              </a:lnSpc>
              <a:spcBef>
                <a:spcPts val="97"/>
              </a:spcBef>
            </a:pPr>
            <a:r>
              <a:rPr sz="3000" spc="-9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General</a:t>
            </a:r>
            <a:r>
              <a:rPr sz="3000" spc="-176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Fund</a:t>
            </a:r>
            <a:r>
              <a:rPr sz="3000" spc="-172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3000" spc="-9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Analysis</a:t>
            </a:r>
          </a:p>
          <a:p>
            <a:pPr marL="10646" marR="4483" algn="ctr">
              <a:lnSpc>
                <a:spcPts val="3168"/>
              </a:lnSpc>
              <a:spcBef>
                <a:spcPts val="207"/>
              </a:spcBef>
            </a:pPr>
            <a:r>
              <a:rPr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Fund</a:t>
            </a:r>
            <a:r>
              <a:rPr sz="3000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3000" spc="-9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Balance</a:t>
            </a:r>
            <a:r>
              <a:rPr sz="3000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sz="3000" spc="-146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3000" spc="-1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Compared</a:t>
            </a:r>
            <a:r>
              <a:rPr sz="3000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</a:t>
            </a:r>
            <a:r>
              <a:rPr sz="3000" spc="-146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3000" spc="-18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Total </a:t>
            </a:r>
            <a:r>
              <a:rPr sz="3000" spc="-9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Expenditures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BEA08C-E606-169A-C6D8-81970C4EEE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656001"/>
              </p:ext>
            </p:extLst>
          </p:nvPr>
        </p:nvGraphicFramePr>
        <p:xfrm>
          <a:off x="1420238" y="2527599"/>
          <a:ext cx="8815143" cy="3592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3E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400938" y="0"/>
            <a:ext cx="7797537" cy="6865808"/>
          </a:xfrm>
          <a:prstGeom prst="rect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/>
          <a:srcRect l="12313" t="224" r="12313" b="224"/>
          <a:stretch/>
        </p:blipFill>
        <p:spPr>
          <a:xfrm>
            <a:off x="4400938" y="0"/>
            <a:ext cx="7797537" cy="6865808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990620" y="2861324"/>
            <a:ext cx="2419697" cy="11561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9106"/>
              </a:lnSpc>
              <a:buNone/>
            </a:pPr>
            <a:r>
              <a:rPr lang="en-US" sz="8550" b="1" dirty="0">
                <a:solidFill>
                  <a:srgbClr val="0068F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Q&amp;A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6665833" y="1590655"/>
            <a:ext cx="5446938" cy="5678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473"/>
              </a:lnSpc>
              <a:buNone/>
            </a:pPr>
            <a:r>
              <a:rPr lang="en-US" sz="42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HHM CPAs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665833" y="2331325"/>
            <a:ext cx="5446938" cy="2564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20"/>
              </a:lnSpc>
              <a:buNone/>
            </a:pPr>
            <a:r>
              <a:rPr lang="en-US" sz="1402" kern="0" spc="28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266 Inman Street E</a:t>
            </a:r>
          </a:p>
          <a:p>
            <a:pPr algn="l">
              <a:lnSpc>
                <a:spcPts val="2020"/>
              </a:lnSpc>
              <a:buNone/>
            </a:pPr>
            <a:r>
              <a:rPr lang="en-US" sz="1402" kern="0" spc="28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Cleveland, TN</a:t>
            </a:r>
          </a:p>
          <a:p>
            <a:pPr algn="l">
              <a:lnSpc>
                <a:spcPts val="2020"/>
              </a:lnSpc>
              <a:buNone/>
            </a:pP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665833" y="3134846"/>
            <a:ext cx="342814" cy="342814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Object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4971" y="3237914"/>
            <a:ext cx="133317" cy="142839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7151487" y="3171969"/>
            <a:ext cx="4912719" cy="2564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20"/>
              </a:lnSpc>
              <a:buNone/>
            </a:pPr>
            <a:r>
              <a:rPr lang="en-US" sz="1402" kern="0" spc="28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423-813-9863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665833" y="3668113"/>
            <a:ext cx="342814" cy="342814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Object 9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4928" y="3767163"/>
            <a:ext cx="152362" cy="152362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7151487" y="3705236"/>
            <a:ext cx="4912719" cy="2564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20"/>
              </a:lnSpc>
              <a:buNone/>
            </a:pPr>
            <a:r>
              <a:rPr lang="en-US" sz="1402" kern="0" spc="28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gwilliams@hhmcpas.com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665833" y="4124529"/>
            <a:ext cx="5446938" cy="2913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95"/>
              </a:lnSpc>
              <a:buNone/>
            </a:pPr>
            <a:r>
              <a:rPr lang="en-US" sz="1594" kern="0" spc="32" dirty="0">
                <a:solidFill>
                  <a:srgbClr val="FFFFFF">
                    <a:alpha val="7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Garrett Williams, CPA</a:t>
            </a:r>
            <a:endParaRPr lang="en-US" dirty="0"/>
          </a:p>
        </p:txBody>
      </p:sp>
      <p:pic>
        <p:nvPicPr>
          <p:cNvPr id="1026" name="Picture 2" descr="Publicity Photographs - The City of Anniston">
            <a:extLst>
              <a:ext uri="{FF2B5EF4-FFF2-40B4-BE49-F238E27FC236}">
                <a16:creationId xmlns:a16="http://schemas.microsoft.com/office/drawing/2014/main" id="{06C2CA04-3F28-E286-0A83-3AEC46C7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2" y="485116"/>
            <a:ext cx="5818778" cy="579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825" y="212472"/>
            <a:ext cx="8643011" cy="576584"/>
          </a:xfrm>
          <a:noFill/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3600" dirty="0">
                <a:solidFill>
                  <a:srgbClr val="0C3F49"/>
                </a:solidFill>
              </a:rPr>
              <a:t>HHM Engagement Team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EE8B9B-CC60-44C0-8ED6-8F2349BE4803}"/>
              </a:ext>
            </a:extLst>
          </p:cNvPr>
          <p:cNvSpPr txBox="1"/>
          <p:nvPr/>
        </p:nvSpPr>
        <p:spPr>
          <a:xfrm>
            <a:off x="595918" y="1583528"/>
            <a:ext cx="187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Brock Oliver, CPA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87430F-BC65-49E3-9A9E-393AA3613E90}"/>
              </a:ext>
            </a:extLst>
          </p:cNvPr>
          <p:cNvSpPr txBox="1"/>
          <p:nvPr/>
        </p:nvSpPr>
        <p:spPr>
          <a:xfrm>
            <a:off x="4578329" y="1585586"/>
            <a:ext cx="1979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Josh Shoemaker, CPA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7D4EC0-A3B4-438F-B72D-38E1F2356CAC}"/>
              </a:ext>
            </a:extLst>
          </p:cNvPr>
          <p:cNvSpPr txBox="1"/>
          <p:nvPr/>
        </p:nvSpPr>
        <p:spPr>
          <a:xfrm>
            <a:off x="595917" y="3966468"/>
            <a:ext cx="187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Partner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2631B0-1A01-4134-AF9A-99F451CA1CF3}"/>
              </a:ext>
            </a:extLst>
          </p:cNvPr>
          <p:cNvSpPr txBox="1"/>
          <p:nvPr/>
        </p:nvSpPr>
        <p:spPr>
          <a:xfrm>
            <a:off x="2582547" y="3966467"/>
            <a:ext cx="187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Audit Manager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1ED427-23C2-4F1B-8ED3-CB299087F6B3}"/>
              </a:ext>
            </a:extLst>
          </p:cNvPr>
          <p:cNvSpPr txBox="1"/>
          <p:nvPr/>
        </p:nvSpPr>
        <p:spPr>
          <a:xfrm>
            <a:off x="4682840" y="3966467"/>
            <a:ext cx="187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Audit Supervisor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D11D3F-2589-173D-72E4-17676BC11B6E}"/>
              </a:ext>
            </a:extLst>
          </p:cNvPr>
          <p:cNvCxnSpPr/>
          <p:nvPr/>
        </p:nvCxnSpPr>
        <p:spPr>
          <a:xfrm>
            <a:off x="196570" y="1109472"/>
            <a:ext cx="11387328" cy="0"/>
          </a:xfrm>
          <a:prstGeom prst="line">
            <a:avLst/>
          </a:prstGeom>
          <a:ln w="66675">
            <a:solidFill>
              <a:srgbClr val="61A0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7E2E706-1561-5515-2F10-E7A7B7F65DDF}"/>
              </a:ext>
            </a:extLst>
          </p:cNvPr>
          <p:cNvSpPr txBox="1"/>
          <p:nvPr/>
        </p:nvSpPr>
        <p:spPr>
          <a:xfrm>
            <a:off x="6894777" y="3966467"/>
            <a:ext cx="1566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Audit Senior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3FACE6-7670-39CA-91AE-35A000710650}"/>
              </a:ext>
            </a:extLst>
          </p:cNvPr>
          <p:cNvSpPr txBox="1"/>
          <p:nvPr/>
        </p:nvSpPr>
        <p:spPr>
          <a:xfrm>
            <a:off x="2582547" y="1578919"/>
            <a:ext cx="1979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Garrett Williams, CPA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DF745-EE72-2543-0565-FCC38483068A}"/>
              </a:ext>
            </a:extLst>
          </p:cNvPr>
          <p:cNvSpPr txBox="1"/>
          <p:nvPr/>
        </p:nvSpPr>
        <p:spPr>
          <a:xfrm>
            <a:off x="6688601" y="1578918"/>
            <a:ext cx="1979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Griffin Tucker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211B60-BCC5-A7AE-58BA-58E48C62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26" y="1956510"/>
            <a:ext cx="1883664" cy="188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CF36A2D-9984-057A-7909-BC2C10E6175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87" y="1956510"/>
            <a:ext cx="1883664" cy="188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B7FEC4-DB75-7EEB-C54D-DF550DB0D309}"/>
              </a:ext>
            </a:extLst>
          </p:cNvPr>
          <p:cNvSpPr txBox="1"/>
          <p:nvPr/>
        </p:nvSpPr>
        <p:spPr>
          <a:xfrm>
            <a:off x="8703515" y="1578917"/>
            <a:ext cx="1979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Joel Sauve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44048A-6FBD-CB10-1C03-B2D958C57D28}"/>
              </a:ext>
            </a:extLst>
          </p:cNvPr>
          <p:cNvSpPr txBox="1"/>
          <p:nvPr/>
        </p:nvSpPr>
        <p:spPr>
          <a:xfrm>
            <a:off x="8880501" y="3966467"/>
            <a:ext cx="1566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Audit Staff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99F71D-DD64-7E60-1748-8EC485050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76" y="1945554"/>
            <a:ext cx="1927992" cy="188373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724425C-60E0-1526-A8D5-033E84AE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48" y="1945627"/>
            <a:ext cx="1883665" cy="189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EEE467B-3FCF-7DCA-99ED-E7470F81F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609" y="1945554"/>
            <a:ext cx="1883665" cy="188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716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3E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2B2D2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Agenda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514096"/>
            <a:ext cx="5172767" cy="4866058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/>
          <a:srcRect l="14566" r="14566"/>
          <a:stretch/>
        </p:blipFill>
        <p:spPr>
          <a:xfrm>
            <a:off x="476131" y="1514096"/>
            <a:ext cx="5172767" cy="486605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6125029" y="2423283"/>
            <a:ext cx="6041797" cy="24561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140"/>
              </a:lnSpc>
              <a:buSzPct val="100000"/>
              <a:buChar char="•"/>
            </a:pPr>
            <a:r>
              <a:rPr lang="en-US" sz="2295" kern="0" spc="46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Scope of Services</a:t>
            </a:r>
          </a:p>
          <a:p>
            <a:pPr marL="242900" indent="-242900" algn="l">
              <a:lnSpc>
                <a:spcPts val="3140"/>
              </a:lnSpc>
              <a:spcBef>
                <a:spcPts val="2218"/>
              </a:spcBef>
              <a:buSzPct val="100000"/>
              <a:buChar char="•"/>
            </a:pPr>
            <a:r>
              <a:rPr lang="en-US" sz="2295" kern="0" spc="46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Audit Results</a:t>
            </a:r>
          </a:p>
          <a:p>
            <a:pPr marL="242900" indent="-242900" algn="l">
              <a:lnSpc>
                <a:spcPts val="3140"/>
              </a:lnSpc>
              <a:spcBef>
                <a:spcPts val="2218"/>
              </a:spcBef>
              <a:buSzPct val="100000"/>
              <a:buChar char="•"/>
            </a:pPr>
            <a:r>
              <a:rPr lang="en-US" sz="2295" kern="0" spc="46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Required Communications</a:t>
            </a:r>
          </a:p>
          <a:p>
            <a:pPr marL="242900" indent="-242900" algn="l">
              <a:lnSpc>
                <a:spcPts val="3140"/>
              </a:lnSpc>
              <a:spcBef>
                <a:spcPts val="2218"/>
              </a:spcBef>
              <a:buSzPct val="100000"/>
              <a:buChar char="•"/>
            </a:pPr>
            <a:r>
              <a:rPr lang="en-US" sz="2295" kern="0" spc="46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 Financial Highlights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124978" y="5171749"/>
            <a:ext cx="5492542" cy="0"/>
          </a:xfrm>
          <a:prstGeom prst="line">
            <a:avLst/>
          </a:prstGeom>
          <a:noFill/>
          <a:ln w="12700">
            <a:solidFill>
              <a:srgbClr val="000000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0B41E9-DEBE-6817-EE5B-A80C02B89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0545BBAE-A9FD-C5B2-F2D2-B43F9B076B67}"/>
              </a:ext>
            </a:extLst>
          </p:cNvPr>
          <p:cNvSpPr/>
          <p:nvPr/>
        </p:nvSpPr>
        <p:spPr>
          <a:xfrm>
            <a:off x="0" y="0"/>
            <a:ext cx="0" cy="27432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9998BFE-95BB-BF5B-8165-0491B0AE34D1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B2D2D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Scope of Services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CA0CDDA-8CD7-79CA-5B40-66440CE0B519}"/>
              </a:ext>
            </a:extLst>
          </p:cNvPr>
          <p:cNvSpPr/>
          <p:nvPr/>
        </p:nvSpPr>
        <p:spPr>
          <a:xfrm>
            <a:off x="1095101" y="2431839"/>
            <a:ext cx="714196" cy="714196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11F39C01-2E39-2EB3-0C91-0973B1F99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5027" y="2625732"/>
            <a:ext cx="238065" cy="342814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8CF478CF-0E37-F65B-013C-11A505078C8C}"/>
              </a:ext>
            </a:extLst>
          </p:cNvPr>
          <p:cNvSpPr/>
          <p:nvPr/>
        </p:nvSpPr>
        <p:spPr>
          <a:xfrm>
            <a:off x="1999750" y="2650710"/>
            <a:ext cx="4242327" cy="265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0" b="0" i="0" u="none" strike="noStrike" kern="0" cap="none" spc="31" normalizeH="0" baseline="0" noProof="0" dirty="0">
                <a:ln>
                  <a:noFill/>
                </a:ln>
                <a:solidFill>
                  <a:srgbClr val="2B2D2D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Financial Statement Audit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7215D5A-F04C-1AEF-B6AF-1B24831C7F7F}"/>
              </a:ext>
            </a:extLst>
          </p:cNvPr>
          <p:cNvSpPr/>
          <p:nvPr/>
        </p:nvSpPr>
        <p:spPr>
          <a:xfrm>
            <a:off x="5738902" y="2454444"/>
            <a:ext cx="714196" cy="714196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Object 8">
            <a:extLst>
              <a:ext uri="{FF2B5EF4-FFF2-40B4-BE49-F238E27FC236}">
                <a16:creationId xmlns:a16="http://schemas.microsoft.com/office/drawing/2014/main" id="{D5F56D4E-5485-7959-7A1A-D03EAE530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24593" y="2695451"/>
            <a:ext cx="342814" cy="190452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BB1BE244-6577-95D1-A85F-305A4B7C1B9A}"/>
              </a:ext>
            </a:extLst>
          </p:cNvPr>
          <p:cNvSpPr/>
          <p:nvPr/>
        </p:nvSpPr>
        <p:spPr>
          <a:xfrm>
            <a:off x="6638789" y="2667812"/>
            <a:ext cx="4242327" cy="265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0" b="0" i="0" u="none" strike="noStrike" kern="0" cap="none" spc="31" normalizeH="0" baseline="0" noProof="0" dirty="0">
                <a:ln>
                  <a:noFill/>
                </a:ln>
                <a:solidFill>
                  <a:srgbClr val="2B2D2D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Single Audit (Federal Funds)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8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E3E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2B2D2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is an audit?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514096"/>
            <a:ext cx="4866058" cy="4866058"/>
          </a:xfrm>
          <a:prstGeom prst="ellipse">
            <a:avLst/>
          </a:prstGeom>
          <a:solidFill>
            <a:srgbClr val="0068F7">
              <a:alpha val="30000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/>
          <a:srcRect l="-14254" t="-46231" r="-14254" b="-46231"/>
          <a:stretch/>
        </p:blipFill>
        <p:spPr>
          <a:xfrm>
            <a:off x="476131" y="1514096"/>
            <a:ext cx="4866058" cy="4866058"/>
          </a:xfrm>
          <a:prstGeom prst="ellipse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5818321" y="1984796"/>
            <a:ext cx="6373680" cy="391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295"/>
              </a:lnSpc>
              <a:buSzPct val="100000"/>
              <a:buChar char="•"/>
            </a:pP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financial statement audit is an independent examination of an entity's financial statements to ensure they are accurate, complete, and comply with applicable accounting standards (e.g., GAAP).  </a:t>
            </a:r>
          </a:p>
          <a:p>
            <a:pPr marL="242900" indent="-242900" algn="l">
              <a:lnSpc>
                <a:spcPts val="2295"/>
              </a:lnSpc>
              <a:spcBef>
                <a:spcPts val="1080"/>
              </a:spcBef>
              <a:buSzPct val="100000"/>
              <a:buChar char="•"/>
            </a:pP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Provide </a:t>
            </a:r>
            <a:r>
              <a:rPr lang="en-US" sz="1594" b="1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reasonable assurance</a:t>
            </a: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 that the financial statements are free from material misstatements, whether due to fraud or error.  </a:t>
            </a:r>
          </a:p>
          <a:p>
            <a:pPr marL="242900" indent="-242900" algn="l">
              <a:lnSpc>
                <a:spcPts val="2295"/>
              </a:lnSpc>
              <a:spcBef>
                <a:spcPts val="1080"/>
              </a:spcBef>
              <a:buSzPct val="100000"/>
              <a:buChar char="•"/>
            </a:pPr>
            <a:r>
              <a:rPr lang="en-US" sz="1594" b="1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Testing Financial Records</a:t>
            </a: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: Review of transactions, balances, and disclosures based on </a:t>
            </a:r>
            <a:r>
              <a:rPr lang="en-US" sz="1594" b="1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risk</a:t>
            </a: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factors.   </a:t>
            </a:r>
          </a:p>
          <a:p>
            <a:pPr marL="242900" indent="-242900" algn="l">
              <a:lnSpc>
                <a:spcPts val="2295"/>
              </a:lnSpc>
              <a:spcBef>
                <a:spcPts val="1080"/>
              </a:spcBef>
              <a:buSzPct val="100000"/>
              <a:buChar char="•"/>
            </a:pP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 </a:t>
            </a:r>
            <a:r>
              <a:rPr lang="en-US" sz="1594" b="1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Independent Auditor’s Report</a:t>
            </a: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which includes an opinion on whether the financial statements are free from </a:t>
            </a:r>
            <a:r>
              <a:rPr lang="en-US" sz="1594" b="1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material</a:t>
            </a: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error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3E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0" cy="27432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2B2D2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Identified Risks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955238"/>
            <a:ext cx="12188952" cy="2913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95"/>
              </a:lnSpc>
              <a:spcBef>
                <a:spcPts val="1046"/>
              </a:spcBef>
              <a:buNone/>
            </a:pP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Where Do We Spend Our Time?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095101" y="2431839"/>
            <a:ext cx="714196" cy="714196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5027" y="2625732"/>
            <a:ext cx="238065" cy="342814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999750" y="2650710"/>
            <a:ext cx="4242327" cy="265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93"/>
              </a:lnSpc>
              <a:buNone/>
            </a:pPr>
            <a:r>
              <a:rPr lang="en-US" sz="1530" kern="0" spc="3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Internal Controls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095101" y="3622166"/>
            <a:ext cx="714196" cy="714196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4810" y="3887200"/>
            <a:ext cx="342814" cy="190452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1999750" y="3841038"/>
            <a:ext cx="4242327" cy="265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93"/>
              </a:lnSpc>
              <a:buNone/>
            </a:pPr>
            <a:r>
              <a:rPr lang="en-US" sz="1530" kern="0" spc="3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Revenue Recognition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340889" y="3720554"/>
            <a:ext cx="714196" cy="714196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74205" y="3953858"/>
            <a:ext cx="361860" cy="247588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6332541" y="2431839"/>
            <a:ext cx="714196" cy="714196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15" name="Object 1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59909" y="2634101"/>
            <a:ext cx="276156" cy="276156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7237190" y="2650710"/>
            <a:ext cx="4242327" cy="265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93"/>
              </a:lnSpc>
              <a:buNone/>
            </a:pPr>
            <a:r>
              <a:rPr lang="en-US" sz="1530" kern="0" spc="3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Capital Assets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7237190" y="3841038"/>
            <a:ext cx="4242327" cy="265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93"/>
              </a:lnSpc>
              <a:buNone/>
            </a:pPr>
            <a:r>
              <a:rPr lang="en-US" sz="1530" kern="0" spc="3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Grant Compliance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3E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123310" y="414234"/>
            <a:ext cx="8348398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2B2D2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Financial Statement Audit Results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/>
          <a:srcRect l="10055" r="10055"/>
          <a:stretch/>
        </p:blipFill>
        <p:spPr>
          <a:xfrm>
            <a:off x="0" y="0"/>
            <a:ext cx="3656702" cy="6865808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5187459" y="2679427"/>
            <a:ext cx="1428393" cy="1428393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00267" y="3109061"/>
            <a:ext cx="609448" cy="571357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518971" y="4183852"/>
            <a:ext cx="2765368" cy="265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3"/>
              </a:lnSpc>
              <a:buNone/>
            </a:pPr>
            <a:r>
              <a:rPr lang="en-US" sz="1530" kern="0" spc="3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Audit Opinion is Unmodified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518971" y="4519375"/>
            <a:ext cx="2765368" cy="233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36"/>
              </a:lnSpc>
              <a:spcBef>
                <a:spcPts val="539"/>
              </a:spcBef>
              <a:buNone/>
            </a:pPr>
            <a:r>
              <a:rPr lang="en-US" sz="1275" kern="0" spc="26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Highest Level of Assurance 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9220280" y="2679427"/>
            <a:ext cx="1428393" cy="1428393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3239" y="3050474"/>
            <a:ext cx="504699" cy="799900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8405143" y="4183852"/>
            <a:ext cx="3058665" cy="265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3"/>
              </a:lnSpc>
              <a:buNone/>
            </a:pPr>
            <a:r>
              <a:rPr lang="en-US" sz="1530" kern="0" spc="3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Report on Internal Controls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405143" y="4519375"/>
            <a:ext cx="3058665" cy="4661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36"/>
              </a:lnSpc>
              <a:spcBef>
                <a:spcPts val="539"/>
              </a:spcBef>
              <a:buNone/>
            </a:pPr>
            <a:r>
              <a:rPr lang="en-US" sz="1275" kern="0" spc="26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 material weaknesses or significant deficiencies in the CY or PY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3E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123310" y="414234"/>
            <a:ext cx="8348398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2B2D2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Single Audit Results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/>
          <a:srcRect l="10062" r="10062"/>
          <a:stretch/>
        </p:blipFill>
        <p:spPr>
          <a:xfrm>
            <a:off x="0" y="0"/>
            <a:ext cx="3656702" cy="6865808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515322" y="2340422"/>
            <a:ext cx="1428393" cy="1428393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7961" y="2736563"/>
            <a:ext cx="714196" cy="638015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019669" y="3844847"/>
            <a:ext cx="2419697" cy="265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3"/>
              </a:lnSpc>
              <a:buNone/>
            </a:pPr>
            <a:r>
              <a:rPr lang="en-US" sz="1530" kern="0" spc="3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Major Program Tested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019669" y="4180370"/>
            <a:ext cx="2419697" cy="233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36"/>
              </a:lnSpc>
              <a:spcBef>
                <a:spcPts val="539"/>
              </a:spcBef>
              <a:buNone/>
            </a:pPr>
            <a:r>
              <a:rPr lang="en-US" sz="1275" kern="0" spc="26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ALN 21.027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019669" y="4487326"/>
            <a:ext cx="2419697" cy="233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36"/>
              </a:lnSpc>
              <a:spcBef>
                <a:spcPts val="570"/>
              </a:spcBef>
              <a:buNone/>
            </a:pPr>
            <a:r>
              <a:rPr lang="en-US" sz="1275" kern="0" spc="26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Covid Monies  (ARPA)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7203869" y="2340422"/>
            <a:ext cx="1428393" cy="1428393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Object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16681" y="2770041"/>
            <a:ext cx="609448" cy="571357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6807728" y="3844847"/>
            <a:ext cx="2220675" cy="5313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3"/>
              </a:lnSpc>
              <a:buNone/>
            </a:pPr>
            <a:r>
              <a:rPr lang="en-US" sz="1530" kern="0" spc="3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Audit Opinion is Unmodified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6807728" y="4446036"/>
            <a:ext cx="2220675" cy="233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36"/>
              </a:lnSpc>
              <a:spcBef>
                <a:spcPts val="539"/>
              </a:spcBef>
              <a:buNone/>
            </a:pPr>
            <a:r>
              <a:rPr lang="en-US" sz="1275" kern="0" spc="26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Highest Level of Assurance 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9892416" y="2340422"/>
            <a:ext cx="1428393" cy="1428393"/>
          </a:xfrm>
          <a:prstGeom prst="ellipse">
            <a:avLst/>
          </a:prstGeom>
          <a:solidFill>
            <a:srgbClr val="0068F7"/>
          </a:solidFill>
        </p:spPr>
        <p:txBody>
          <a:bodyPr/>
          <a:lstStyle/>
          <a:p>
            <a:endParaRPr lang="en-US"/>
          </a:p>
        </p:txBody>
      </p:sp>
      <p:pic>
        <p:nvPicPr>
          <p:cNvPr id="15" name="Object 14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55476" y="2711454"/>
            <a:ext cx="504699" cy="799900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9433426" y="3844847"/>
            <a:ext cx="2346373" cy="5313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3"/>
              </a:lnSpc>
              <a:buNone/>
            </a:pPr>
            <a:r>
              <a:rPr lang="en-US" sz="1530" kern="0" spc="3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Report on Internal Controls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9433426" y="4446036"/>
            <a:ext cx="2346373" cy="6992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36"/>
              </a:lnSpc>
              <a:spcBef>
                <a:spcPts val="539"/>
              </a:spcBef>
              <a:buNone/>
            </a:pPr>
            <a:r>
              <a:rPr lang="en-US" sz="1275" kern="0" spc="26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 material weaknesses or significant deficiencies in the CY or PY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3E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2B2D2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Required Communications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955238"/>
            <a:ext cx="12188952" cy="2913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95"/>
              </a:lnSpc>
              <a:spcBef>
                <a:spcPts val="1046"/>
              </a:spcBef>
              <a:buNone/>
            </a:pP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SAS-114 Communication with Governance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666458"/>
            <a:ext cx="5523119" cy="2261622"/>
          </a:xfrm>
          <a:prstGeom prst="rect">
            <a:avLst/>
          </a:prstGeom>
          <a:solidFill>
            <a:srgbClr val="C3DC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761810" y="1819639"/>
            <a:ext cx="5551687" cy="5270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151"/>
              </a:lnSpc>
              <a:buNone/>
            </a:pPr>
            <a:r>
              <a:rPr lang="en-US" sz="3035" b="1" u="sng" kern="0" spc="6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Overall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61810" y="2438311"/>
            <a:ext cx="5551687" cy="1254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295"/>
              </a:lnSpc>
              <a:spcBef>
                <a:spcPts val="707"/>
              </a:spcBef>
              <a:buSzPct val="100000"/>
              <a:buChar char="•"/>
            </a:pP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 changes in accounting policies</a:t>
            </a:r>
          </a:p>
          <a:p>
            <a:pPr marL="242900" indent="-242900" algn="l">
              <a:lnSpc>
                <a:spcPts val="2295"/>
              </a:lnSpc>
              <a:spcBef>
                <a:spcPts val="345"/>
              </a:spcBef>
              <a:buSzPct val="100000"/>
              <a:buChar char="•"/>
            </a:pP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 consultations with other accountants</a:t>
            </a:r>
          </a:p>
          <a:p>
            <a:pPr marL="242900" indent="-242900" algn="l">
              <a:lnSpc>
                <a:spcPts val="2295"/>
              </a:lnSpc>
              <a:spcBef>
                <a:spcPts val="345"/>
              </a:spcBef>
              <a:buSzPct val="100000"/>
              <a:buChar char="•"/>
            </a:pP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 No fraud or significant matters discussed with management.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6189702" y="1666458"/>
            <a:ext cx="5523119" cy="2261622"/>
          </a:xfrm>
          <a:prstGeom prst="rect">
            <a:avLst/>
          </a:prstGeom>
          <a:solidFill>
            <a:srgbClr val="C3DC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Object 7"/>
          <p:cNvSpPr/>
          <p:nvPr/>
        </p:nvSpPr>
        <p:spPr>
          <a:xfrm>
            <a:off x="6475381" y="1819639"/>
            <a:ext cx="5551687" cy="5270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151"/>
              </a:lnSpc>
              <a:buNone/>
            </a:pPr>
            <a:r>
              <a:rPr lang="en-US" sz="3035" b="1" u="sng" kern="0" spc="6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Difficulties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475381" y="2438311"/>
            <a:ext cx="5551687" cy="5826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295"/>
              </a:lnSpc>
              <a:spcBef>
                <a:spcPts val="707"/>
              </a:spcBef>
              <a:buSzPct val="100000"/>
              <a:buChar char="•"/>
            </a:pP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 disagreements or difficulties with management. There are no other findings to report. 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76131" y="4118533"/>
            <a:ext cx="5523119" cy="2261622"/>
          </a:xfrm>
          <a:prstGeom prst="rect">
            <a:avLst/>
          </a:prstGeom>
          <a:solidFill>
            <a:srgbClr val="C3DCFF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761810" y="4271713"/>
            <a:ext cx="5551687" cy="5270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151"/>
              </a:lnSpc>
              <a:buNone/>
            </a:pPr>
            <a:r>
              <a:rPr lang="en-US" sz="3035" b="1" u="sng" kern="0" spc="6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Estimates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761810" y="4890385"/>
            <a:ext cx="5551687" cy="2913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295"/>
              </a:lnSpc>
              <a:spcBef>
                <a:spcPts val="707"/>
              </a:spcBef>
              <a:buSzPct val="100000"/>
              <a:buChar char="•"/>
            </a:pP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Accounting estimates are reasonable.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6189702" y="4118533"/>
            <a:ext cx="5523119" cy="2261622"/>
          </a:xfrm>
          <a:prstGeom prst="rect">
            <a:avLst/>
          </a:prstGeom>
          <a:solidFill>
            <a:srgbClr val="C3DCFF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Object 13"/>
          <p:cNvSpPr/>
          <p:nvPr/>
        </p:nvSpPr>
        <p:spPr>
          <a:xfrm>
            <a:off x="6475381" y="4271713"/>
            <a:ext cx="5551687" cy="5270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151"/>
              </a:lnSpc>
              <a:buNone/>
            </a:pPr>
            <a:r>
              <a:rPr lang="en-US" sz="3035" b="1" u="sng" kern="0" spc="61" dirty="0">
                <a:solidFill>
                  <a:srgbClr val="2B2D2D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Other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6475382" y="4890385"/>
            <a:ext cx="5237440" cy="8739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295"/>
              </a:lnSpc>
              <a:spcBef>
                <a:spcPts val="707"/>
              </a:spcBef>
              <a:buSzPct val="100000"/>
              <a:buChar char="•"/>
            </a:pPr>
            <a:r>
              <a:rPr lang="en-US" sz="1594" kern="0" spc="32" dirty="0">
                <a:solidFill>
                  <a:srgbClr val="1E1E1E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uncorrected misstatements proposed are deemed immaterial to the financial statements as a whole.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548</Words>
  <Application>Microsoft Office PowerPoint</Application>
  <PresentationFormat>Widescreen</PresentationFormat>
  <Paragraphs>145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Roboto</vt:lpstr>
      <vt:lpstr>Aptos</vt:lpstr>
      <vt:lpstr>Franklin Gothic Book</vt:lpstr>
      <vt:lpstr>Bookman Old Style</vt:lpstr>
      <vt:lpstr>Times New Roman</vt:lpstr>
      <vt:lpstr>Calibri</vt:lpstr>
      <vt:lpstr>Lato</vt:lpstr>
      <vt:lpstr>Arial</vt:lpstr>
      <vt:lpstr>Office Theme</vt:lpstr>
      <vt:lpstr>1_Office Theme</vt:lpstr>
      <vt:lpstr>PowerPoint Presentation</vt:lpstr>
      <vt:lpstr>HHM Engagement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Fund Budgetary Highlights</vt:lpstr>
      <vt:lpstr>General Fund Analysis Fund Balance as Compared to Total Expenditures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Dade County</dc:title>
  <dc:subject>Dade County</dc:subject>
  <dc:creator>brock oliver</dc:creator>
  <cp:lastModifiedBy>Garrett Williams</cp:lastModifiedBy>
  <cp:revision>2</cp:revision>
  <dcterms:created xsi:type="dcterms:W3CDTF">2025-02-04T18:14:21Z</dcterms:created>
  <dcterms:modified xsi:type="dcterms:W3CDTF">2025-09-02T19:32:44Z</dcterms:modified>
</cp:coreProperties>
</file>